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sldIdLst>
    <p:sldId id="256" r:id="rId2"/>
    <p:sldId id="277" r:id="rId3"/>
    <p:sldId id="325" r:id="rId4"/>
    <p:sldId id="326" r:id="rId5"/>
    <p:sldId id="327" r:id="rId6"/>
    <p:sldId id="303" r:id="rId7"/>
    <p:sldId id="304" r:id="rId8"/>
    <p:sldId id="305" r:id="rId9"/>
    <p:sldId id="306" r:id="rId10"/>
    <p:sldId id="307" r:id="rId11"/>
    <p:sldId id="308" r:id="rId12"/>
    <p:sldId id="312" r:id="rId13"/>
    <p:sldId id="309" r:id="rId14"/>
    <p:sldId id="329" r:id="rId15"/>
    <p:sldId id="330" r:id="rId16"/>
    <p:sldId id="324" r:id="rId17"/>
    <p:sldId id="310" r:id="rId18"/>
    <p:sldId id="302" r:id="rId19"/>
    <p:sldId id="314" r:id="rId20"/>
    <p:sldId id="331" r:id="rId21"/>
    <p:sldId id="317" r:id="rId22"/>
    <p:sldId id="332" r:id="rId23"/>
    <p:sldId id="267" r:id="rId24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Kibble" initials="AK" lastIdx="3" clrIdx="0">
    <p:extLst>
      <p:ext uri="{19B8F6BF-5375-455C-9EA6-DF929625EA0E}">
        <p15:presenceInfo xmlns:p15="http://schemas.microsoft.com/office/powerpoint/2012/main" userId="S-1-5-21-3685816821-1215056363-1987234180-46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E4F4"/>
    <a:srgbClr val="D3E3FC"/>
    <a:srgbClr val="E7F0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64" autoAdjust="0"/>
    <p:restoredTop sz="94660"/>
  </p:normalViewPr>
  <p:slideViewPr>
    <p:cSldViewPr snapToGrid="0">
      <p:cViewPr varScale="1">
        <p:scale>
          <a:sx n="83" d="100"/>
          <a:sy n="83" d="100"/>
        </p:scale>
        <p:origin x="600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6508F-C92C-44C2-B8C1-C2FE6BCE5BDB}" type="datetimeFigureOut">
              <a:rPr lang="es-ES" smtClean="0"/>
              <a:t>23/01/2020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85927-839F-4B50-8652-E3E4D8C5ECE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495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10707-C7AA-4C2C-9865-559384A0F8FB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5152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E9658-CB20-425B-9FA6-F2B1FF53616B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0255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1F89E-F04D-4972-8D49-077D51276AB6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592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80AA1-FB0E-43C0-821D-4479F0300F4E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2645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54A3-0318-4AA2-A462-99062150A9BB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8073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DB603-49C9-489A-8613-6548AC4056C2}" type="datetime1">
              <a:rPr lang="es-ES" smtClean="0"/>
              <a:t>23/01/2020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6893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B05B-1579-43E3-AF65-C68E8F26A046}" type="datetime1">
              <a:rPr lang="es-ES" smtClean="0"/>
              <a:t>23/01/2020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11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6685F-0213-444F-B5D0-1B53A7D37D2A}" type="datetime1">
              <a:rPr lang="es-ES" smtClean="0"/>
              <a:t>23/01/2020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343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36DB-2208-4193-92A4-25091F40EA08}" type="datetime1">
              <a:rPr lang="es-ES" smtClean="0"/>
              <a:t>23/01/2020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4205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DCB72-8AF5-47A7-8181-B9C76F1BA0FA}" type="datetime1">
              <a:rPr lang="es-ES" smtClean="0"/>
              <a:t>23/01/2020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7838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78FF-6432-4584-AE54-77EE3EE02332}" type="datetime1">
              <a:rPr lang="es-ES" smtClean="0"/>
              <a:t>23/01/2020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096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FA733-EDAA-4EE8-B51B-333FAE8BC3D2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1984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azrunoff.eu/detecting-sensing-and-sampling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sv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hazrunoff.eu/planning-training-and-exercising-for-respons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8296AED-3BBA-4552-8376-2906F40B68A2}"/>
              </a:ext>
            </a:extLst>
          </p:cNvPr>
          <p:cNvSpPr/>
          <p:nvPr/>
        </p:nvSpPr>
        <p:spPr>
          <a:xfrm>
            <a:off x="-1" y="3105079"/>
            <a:ext cx="920865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en-GB" sz="4400" b="1" dirty="0">
                <a:latin typeface="Arial" panose="020B0604020202020204" pitchFamily="34" charset="0"/>
                <a:cs typeface="Arial" panose="020B0604020202020204" pitchFamily="34" charset="0"/>
              </a:rPr>
              <a:t>Hazard Prioritisation and Risk Assessment Exercise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2C4604-83A9-4C75-AF5E-8926F7077090}"/>
              </a:ext>
            </a:extLst>
          </p:cNvPr>
          <p:cNvSpPr/>
          <p:nvPr/>
        </p:nvSpPr>
        <p:spPr>
          <a:xfrm>
            <a:off x="157019" y="5865227"/>
            <a:ext cx="66409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GB" sz="4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567209-FDA9-4D4A-9F37-C7AEA2BD02F0}"/>
              </a:ext>
            </a:extLst>
          </p:cNvPr>
          <p:cNvSpPr/>
          <p:nvPr/>
        </p:nvSpPr>
        <p:spPr>
          <a:xfrm>
            <a:off x="0" y="578828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Workshop</a:t>
            </a:r>
          </a:p>
          <a:p>
            <a:r>
              <a:rPr lang="en-GB" dirty="0" err="1"/>
              <a:t>xxxxxx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8020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" y="175346"/>
            <a:ext cx="7886700" cy="623165"/>
          </a:xfrm>
        </p:spPr>
        <p:txBody>
          <a:bodyPr/>
          <a:lstStyle/>
          <a:p>
            <a:r>
              <a:rPr lang="en-GB" dirty="0"/>
              <a:t>Source - Historical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C0D0EC-CCE4-4CF6-9EF2-D0A38AA5B2A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5757" t="27329" r="16566" b="38378"/>
          <a:stretch/>
        </p:blipFill>
        <p:spPr>
          <a:xfrm>
            <a:off x="473078" y="1764146"/>
            <a:ext cx="7784665" cy="3149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5F8C0A6-B1E8-43DB-983D-15A05D59EA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19" t="64500" r="81296" b="22542"/>
          <a:stretch/>
        </p:blipFill>
        <p:spPr>
          <a:xfrm>
            <a:off x="3445163" y="219940"/>
            <a:ext cx="2875493" cy="124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381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" y="175346"/>
            <a:ext cx="7886700" cy="623165"/>
          </a:xfrm>
        </p:spPr>
        <p:txBody>
          <a:bodyPr/>
          <a:lstStyle/>
          <a:p>
            <a:r>
              <a:rPr lang="en-GB" dirty="0"/>
              <a:t>Receptors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C7F5A3-0185-4F02-A7DA-1F88E6A5094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293" t="33255" r="10808" b="17003"/>
          <a:stretch/>
        </p:blipFill>
        <p:spPr>
          <a:xfrm>
            <a:off x="818601" y="1089889"/>
            <a:ext cx="8021899" cy="449811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71A0D65-A478-4F97-B3D0-85FB97328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602" y="1089889"/>
            <a:ext cx="1998489" cy="1268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231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" y="175346"/>
            <a:ext cx="7886700" cy="623165"/>
          </a:xfrm>
        </p:spPr>
        <p:txBody>
          <a:bodyPr/>
          <a:lstStyle/>
          <a:p>
            <a:r>
              <a:rPr lang="en-GB" dirty="0"/>
              <a:t>Pollutants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07A306-4BD2-4C29-8E26-FBAB1EBE05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995" r="11616" b="7306"/>
          <a:stretch/>
        </p:blipFill>
        <p:spPr>
          <a:xfrm>
            <a:off x="112550" y="1413164"/>
            <a:ext cx="8789245" cy="378690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3C7FE07-E26B-4BAC-875A-55B70B1C1918}"/>
              </a:ext>
            </a:extLst>
          </p:cNvPr>
          <p:cNvSpPr/>
          <p:nvPr/>
        </p:nvSpPr>
        <p:spPr>
          <a:xfrm>
            <a:off x="314037" y="2392218"/>
            <a:ext cx="8587758" cy="2955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2068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90" y="175346"/>
            <a:ext cx="7398331" cy="623165"/>
          </a:xfrm>
        </p:spPr>
        <p:txBody>
          <a:bodyPr/>
          <a:lstStyle/>
          <a:p>
            <a:r>
              <a:rPr lang="en-GB" b="1" dirty="0"/>
              <a:t>Summary Table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141EE77-70FB-4FDD-8FB1-54D492B67E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2503083"/>
              </p:ext>
            </p:extLst>
          </p:nvPr>
        </p:nvGraphicFramePr>
        <p:xfrm>
          <a:off x="545522" y="798511"/>
          <a:ext cx="8053533" cy="496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4551">
                  <a:extLst>
                    <a:ext uri="{9D8B030D-6E8A-4147-A177-3AD203B41FA5}">
                      <a16:colId xmlns:a16="http://schemas.microsoft.com/office/drawing/2014/main" val="2159892353"/>
                    </a:ext>
                  </a:extLst>
                </a:gridCol>
                <a:gridCol w="1505527">
                  <a:extLst>
                    <a:ext uri="{9D8B030D-6E8A-4147-A177-3AD203B41FA5}">
                      <a16:colId xmlns:a16="http://schemas.microsoft.com/office/drawing/2014/main" val="945964264"/>
                    </a:ext>
                  </a:extLst>
                </a:gridCol>
                <a:gridCol w="4433455">
                  <a:extLst>
                    <a:ext uri="{9D8B030D-6E8A-4147-A177-3AD203B41FA5}">
                      <a16:colId xmlns:a16="http://schemas.microsoft.com/office/drawing/2014/main" val="1276794221"/>
                    </a:ext>
                  </a:extLst>
                </a:gridCol>
              </a:tblGrid>
              <a:tr h="551584">
                <a:tc>
                  <a:txBody>
                    <a:bodyPr/>
                    <a:lstStyle/>
                    <a:p>
                      <a:r>
                        <a:rPr lang="en-GB" dirty="0"/>
                        <a:t>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Pollutants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351722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234881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359896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1071501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497381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0792023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7813128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5352446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139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59798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290" y="175346"/>
            <a:ext cx="7398331" cy="623165"/>
          </a:xfrm>
        </p:spPr>
        <p:txBody>
          <a:bodyPr/>
          <a:lstStyle/>
          <a:p>
            <a:r>
              <a:rPr lang="en-GB" b="1" dirty="0"/>
              <a:t>Summary Table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141EE77-70FB-4FDD-8FB1-54D492B67E6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45522" y="798511"/>
          <a:ext cx="8053533" cy="5052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4551">
                  <a:extLst>
                    <a:ext uri="{9D8B030D-6E8A-4147-A177-3AD203B41FA5}">
                      <a16:colId xmlns:a16="http://schemas.microsoft.com/office/drawing/2014/main" val="2159892353"/>
                    </a:ext>
                  </a:extLst>
                </a:gridCol>
                <a:gridCol w="1505527">
                  <a:extLst>
                    <a:ext uri="{9D8B030D-6E8A-4147-A177-3AD203B41FA5}">
                      <a16:colId xmlns:a16="http://schemas.microsoft.com/office/drawing/2014/main" val="945964264"/>
                    </a:ext>
                  </a:extLst>
                </a:gridCol>
                <a:gridCol w="4433455">
                  <a:extLst>
                    <a:ext uri="{9D8B030D-6E8A-4147-A177-3AD203B41FA5}">
                      <a16:colId xmlns:a16="http://schemas.microsoft.com/office/drawing/2014/main" val="1276794221"/>
                    </a:ext>
                  </a:extLst>
                </a:gridCol>
              </a:tblGrid>
              <a:tr h="551584">
                <a:tc>
                  <a:txBody>
                    <a:bodyPr/>
                    <a:lstStyle/>
                    <a:p>
                      <a:r>
                        <a:rPr lang="en-GB" dirty="0"/>
                        <a:t>Source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/>
                        <a:t>Pollutants</a:t>
                      </a:r>
                    </a:p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0351722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r>
                        <a:rPr lang="en-GB" sz="1800" dirty="0"/>
                        <a:t>Waste Water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NO3, PO4, </a:t>
                      </a:r>
                      <a:r>
                        <a:rPr lang="en-GB" sz="1800" b="1" dirty="0"/>
                        <a:t>Ammonia</a:t>
                      </a:r>
                      <a:r>
                        <a:rPr lang="en-GB" sz="1800" dirty="0"/>
                        <a:t>, Pesticides, </a:t>
                      </a:r>
                      <a:r>
                        <a:rPr lang="en-GB" sz="1800" b="1" dirty="0"/>
                        <a:t>metals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2234881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r>
                        <a:rPr lang="en-GB" sz="1800" dirty="0"/>
                        <a:t>Oil Terminal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dirty="0"/>
                        <a:t>PAH, BTEX</a:t>
                      </a:r>
                      <a:r>
                        <a:rPr lang="en-GB" sz="1800" dirty="0"/>
                        <a:t>, Alkanes / Alkenes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44359896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r>
                        <a:rPr lang="en-GB" sz="1800" dirty="0"/>
                        <a:t>Chemicals (Wine)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BOD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71071501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r>
                        <a:rPr lang="en-GB" sz="1800" dirty="0"/>
                        <a:t>Aggregates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pH / Bases, </a:t>
                      </a:r>
                      <a:r>
                        <a:rPr lang="en-GB" sz="1800" b="1" dirty="0"/>
                        <a:t>metals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6497381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r>
                        <a:rPr lang="en-GB" sz="1800" dirty="0"/>
                        <a:t>Docks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Asbestos, </a:t>
                      </a:r>
                      <a:r>
                        <a:rPr lang="en-GB" sz="1800" b="1" dirty="0"/>
                        <a:t>Ammonia</a:t>
                      </a:r>
                      <a:r>
                        <a:rPr lang="en-GB" sz="1800" dirty="0"/>
                        <a:t> (refrigeration), TBT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0792023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r>
                        <a:rPr lang="en-GB" sz="1800" dirty="0"/>
                        <a:t>Power Electricity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PCB, </a:t>
                      </a:r>
                      <a:r>
                        <a:rPr lang="en-GB" sz="1800" b="1" dirty="0"/>
                        <a:t>PAH, BTEX, metals</a:t>
                      </a:r>
                    </a:p>
                    <a:p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7813128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r>
                        <a:rPr lang="en-GB" sz="1800" dirty="0"/>
                        <a:t>Power Gas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b="1" dirty="0"/>
                        <a:t>PAH, BTEX</a:t>
                      </a:r>
                      <a:r>
                        <a:rPr lang="en-GB" sz="1800" dirty="0"/>
                        <a:t>, Phenols, </a:t>
                      </a:r>
                      <a:r>
                        <a:rPr lang="en-GB" sz="1800" b="1" dirty="0"/>
                        <a:t>Ammonia</a:t>
                      </a:r>
                      <a:r>
                        <a:rPr lang="en-GB" sz="1800" dirty="0"/>
                        <a:t>, CN, </a:t>
                      </a:r>
                      <a:r>
                        <a:rPr lang="en-GB" sz="1800" b="1" dirty="0"/>
                        <a:t>metals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5352446"/>
                  </a:ext>
                </a:extLst>
              </a:tr>
              <a:tr h="551584">
                <a:tc>
                  <a:txBody>
                    <a:bodyPr/>
                    <a:lstStyle/>
                    <a:p>
                      <a:r>
                        <a:rPr lang="en-GB" sz="1800" dirty="0"/>
                        <a:t>Waste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Asbestos, </a:t>
                      </a:r>
                      <a:r>
                        <a:rPr lang="en-GB" sz="1800" b="1" dirty="0"/>
                        <a:t>metals</a:t>
                      </a:r>
                      <a:r>
                        <a:rPr lang="en-GB" sz="1800" dirty="0"/>
                        <a:t>, oils, chlorinated solvents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1397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18233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120073" y="0"/>
            <a:ext cx="8340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altLang="en-US" sz="4400" dirty="0"/>
              <a:t>Task 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397754-5D6F-46E8-B1BB-4D80BC5E7CBF}"/>
              </a:ext>
            </a:extLst>
          </p:cNvPr>
          <p:cNvSpPr/>
          <p:nvPr/>
        </p:nvSpPr>
        <p:spPr>
          <a:xfrm>
            <a:off x="249381" y="917223"/>
            <a:ext cx="735214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Use the tool to prioritise the identified pollutants for human health and ecological receptors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Evaluate Results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5 minutes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GB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766554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" y="175346"/>
            <a:ext cx="7886700" cy="623165"/>
          </a:xfrm>
        </p:spPr>
        <p:txBody>
          <a:bodyPr/>
          <a:lstStyle/>
          <a:p>
            <a:r>
              <a:rPr lang="en-GB" dirty="0"/>
              <a:t>Prioritisation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70A3123-DCBB-4473-B4C8-9E4E256B20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8171" r="2323" b="19338"/>
          <a:stretch/>
        </p:blipFill>
        <p:spPr>
          <a:xfrm>
            <a:off x="106218" y="1348509"/>
            <a:ext cx="8931564" cy="321425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6614855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26B0E-9B13-41AE-A339-6C54696B0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112" y="4816494"/>
            <a:ext cx="7886700" cy="613929"/>
          </a:xfrm>
        </p:spPr>
        <p:txBody>
          <a:bodyPr/>
          <a:lstStyle/>
          <a:p>
            <a:r>
              <a:rPr lang="en-GB" dirty="0"/>
              <a:t>Benzene, PAH, Metals, Ammonia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1AACC-D257-4B0B-A4C9-9C045AF8F98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53" t="28462" r="21313" b="11436"/>
          <a:stretch/>
        </p:blipFill>
        <p:spPr>
          <a:xfrm>
            <a:off x="231112" y="374428"/>
            <a:ext cx="8837445" cy="406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83726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438769-9053-42DB-838D-DE44706ED827}"/>
              </a:ext>
            </a:extLst>
          </p:cNvPr>
          <p:cNvSpPr/>
          <p:nvPr/>
        </p:nvSpPr>
        <p:spPr>
          <a:xfrm>
            <a:off x="119953" y="142389"/>
            <a:ext cx="300274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Results</a:t>
            </a:r>
          </a:p>
        </p:txBody>
      </p:sp>
      <p:sp>
        <p:nvSpPr>
          <p:cNvPr id="5" name="CuadroTexto 6">
            <a:extLst>
              <a:ext uri="{FF2B5EF4-FFF2-40B4-BE49-F238E27FC236}">
                <a16:creationId xmlns:a16="http://schemas.microsoft.com/office/drawing/2014/main" id="{E5FFDBF6-4E23-420A-BFFF-943A9D5DB4A9}"/>
              </a:ext>
            </a:extLst>
          </p:cNvPr>
          <p:cNvSpPr txBox="1"/>
          <p:nvPr/>
        </p:nvSpPr>
        <p:spPr>
          <a:xfrm>
            <a:off x="119953" y="763093"/>
            <a:ext cx="860835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C98B01-0B2F-47B2-8109-0EDFBA6F0800}"/>
              </a:ext>
            </a:extLst>
          </p:cNvPr>
          <p:cNvSpPr/>
          <p:nvPr/>
        </p:nvSpPr>
        <p:spPr>
          <a:xfrm>
            <a:off x="119953" y="1079879"/>
            <a:ext cx="43620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risk assessments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511AB0-716D-4CC9-8912-905915C77007}"/>
              </a:ext>
            </a:extLst>
          </p:cNvPr>
          <p:cNvSpPr/>
          <p:nvPr/>
        </p:nvSpPr>
        <p:spPr>
          <a:xfrm>
            <a:off x="138425" y="1666436"/>
            <a:ext cx="535755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 fate and transport models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FADE70-692C-43FD-B71B-030B43D4D468}"/>
              </a:ext>
            </a:extLst>
          </p:cNvPr>
          <p:cNvSpPr/>
          <p:nvPr/>
        </p:nvSpPr>
        <p:spPr>
          <a:xfrm>
            <a:off x="147661" y="2291932"/>
            <a:ext cx="509306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 monitoring programmes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890FEDD-AC0D-4D02-B212-1C3E9C0AB605}"/>
              </a:ext>
            </a:extLst>
          </p:cNvPr>
          <p:cNvSpPr/>
          <p:nvPr/>
        </p:nvSpPr>
        <p:spPr>
          <a:xfrm>
            <a:off x="175369" y="3850403"/>
            <a:ext cx="459933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contingency plans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F8ADDF-1B1F-4E0D-AF39-DFC75B7D3E65}"/>
              </a:ext>
            </a:extLst>
          </p:cNvPr>
          <p:cNvSpPr/>
          <p:nvPr/>
        </p:nvSpPr>
        <p:spPr>
          <a:xfrm>
            <a:off x="166133" y="2917428"/>
            <a:ext cx="470673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 chemical data sheets</a:t>
            </a:r>
          </a:p>
        </p:txBody>
      </p:sp>
      <p:pic>
        <p:nvPicPr>
          <p:cNvPr id="11" name="Graphic 10" descr="Checkmark">
            <a:extLst>
              <a:ext uri="{FF2B5EF4-FFF2-40B4-BE49-F238E27FC236}">
                <a16:creationId xmlns:a16="http://schemas.microsoft.com/office/drawing/2014/main" id="{C6C6E409-1126-49C7-BC79-BAACD6D6B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23966" y="838641"/>
            <a:ext cx="702903" cy="702903"/>
          </a:xfrm>
          <a:prstGeom prst="rect">
            <a:avLst/>
          </a:prstGeom>
        </p:spPr>
      </p:pic>
      <p:pic>
        <p:nvPicPr>
          <p:cNvPr id="15" name="Graphic 14" descr="Checkmark">
            <a:extLst>
              <a:ext uri="{FF2B5EF4-FFF2-40B4-BE49-F238E27FC236}">
                <a16:creationId xmlns:a16="http://schemas.microsoft.com/office/drawing/2014/main" id="{FF863A1A-7338-4C2A-AE71-E49014E4B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60910" y="4392858"/>
            <a:ext cx="702903" cy="702903"/>
          </a:xfrm>
          <a:prstGeom prst="rect">
            <a:avLst/>
          </a:prstGeom>
        </p:spPr>
      </p:pic>
      <p:pic>
        <p:nvPicPr>
          <p:cNvPr id="17" name="Graphic 16" descr="List">
            <a:extLst>
              <a:ext uri="{FF2B5EF4-FFF2-40B4-BE49-F238E27FC236}">
                <a16:creationId xmlns:a16="http://schemas.microsoft.com/office/drawing/2014/main" id="{142FA15B-0E54-4329-9753-406305252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81964" y="4045437"/>
            <a:ext cx="1179711" cy="1179711"/>
          </a:xfrm>
          <a:prstGeom prst="rect">
            <a:avLst/>
          </a:prstGeom>
        </p:spPr>
      </p:pic>
      <p:pic>
        <p:nvPicPr>
          <p:cNvPr id="21" name="Graphic 20" descr="Research">
            <a:extLst>
              <a:ext uri="{FF2B5EF4-FFF2-40B4-BE49-F238E27FC236}">
                <a16:creationId xmlns:a16="http://schemas.microsoft.com/office/drawing/2014/main" id="{4C0948B0-5CCF-451F-AF01-517EE39E06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45822" y="838641"/>
            <a:ext cx="1186873" cy="118687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1DCD5FB-8E65-4466-90C2-E6F1CF84BD9A}"/>
              </a:ext>
            </a:extLst>
          </p:cNvPr>
          <p:cNvSpPr/>
          <p:nvPr/>
        </p:nvSpPr>
        <p:spPr>
          <a:xfrm>
            <a:off x="166133" y="4498087"/>
            <a:ext cx="513313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Exercises and training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DD782F-B084-48DA-9CDF-A8158CAC541D}"/>
              </a:ext>
            </a:extLst>
          </p:cNvPr>
          <p:cNvSpPr/>
          <p:nvPr/>
        </p:nvSpPr>
        <p:spPr>
          <a:xfrm>
            <a:off x="175369" y="2308551"/>
            <a:ext cx="5065353" cy="4924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73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210" y="365126"/>
            <a:ext cx="8588663" cy="623165"/>
          </a:xfrm>
        </p:spPr>
        <p:txBody>
          <a:bodyPr>
            <a:normAutofit fontScale="90000"/>
          </a:bodyPr>
          <a:lstStyle/>
          <a:p>
            <a:r>
              <a:rPr lang="en-GB" dirty="0"/>
              <a:t>Continuous Monitors installed for priority pollutants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93066E-CFBB-4A2B-9D8C-7EA8615149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228" t="33625" r="33098" b="24629"/>
          <a:stretch/>
        </p:blipFill>
        <p:spPr>
          <a:xfrm>
            <a:off x="472210" y="1164097"/>
            <a:ext cx="3695699" cy="41977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061ED6-2CE7-4655-8745-AAA29448544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53" t="28462" r="46986" b="11436"/>
          <a:stretch/>
        </p:blipFill>
        <p:spPr>
          <a:xfrm>
            <a:off x="4315892" y="1164097"/>
            <a:ext cx="4355898" cy="308328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DC38C73-392E-4C07-8FEB-E34E54DE59BA}"/>
              </a:ext>
            </a:extLst>
          </p:cNvPr>
          <p:cNvSpPr txBox="1"/>
          <p:nvPr/>
        </p:nvSpPr>
        <p:spPr>
          <a:xfrm>
            <a:off x="4315892" y="4423186"/>
            <a:ext cx="36956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BTEX, PAH, Ammonium, EC (metals)</a:t>
            </a:r>
          </a:p>
        </p:txBody>
      </p:sp>
      <p:sp>
        <p:nvSpPr>
          <p:cNvPr id="8" name="Star: 6 Points 7">
            <a:extLst>
              <a:ext uri="{FF2B5EF4-FFF2-40B4-BE49-F238E27FC236}">
                <a16:creationId xmlns:a16="http://schemas.microsoft.com/office/drawing/2014/main" id="{1DC024D2-F591-493E-BFE1-0125D0C38A12}"/>
              </a:ext>
            </a:extLst>
          </p:cNvPr>
          <p:cNvSpPr/>
          <p:nvPr/>
        </p:nvSpPr>
        <p:spPr>
          <a:xfrm>
            <a:off x="1314450" y="2613891"/>
            <a:ext cx="342900" cy="360218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2605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0" y="497428"/>
            <a:ext cx="9144000" cy="58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Use planning and response tools developed by </a:t>
            </a:r>
            <a:r>
              <a:rPr lang="en-GB" altLang="en-US" sz="3200" dirty="0" err="1"/>
              <a:t>Hazrunoff</a:t>
            </a:r>
            <a:r>
              <a:rPr lang="en-GB" altLang="en-US" sz="3200" dirty="0"/>
              <a:t>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Undertake Hazard Prioritisation Exercise</a:t>
            </a:r>
          </a:p>
          <a:p>
            <a:pPr marL="1371600" lvl="2" indent="-457200">
              <a:spcBef>
                <a:spcPts val="600"/>
              </a:spcBef>
              <a:buFont typeface="Arial" pitchFamily="34" charset="0"/>
              <a:buChar char="•"/>
            </a:pPr>
            <a:r>
              <a:rPr lang="en-GB" altLang="en-US" sz="3200" dirty="0"/>
              <a:t>Apply Source-Pathway-Receptor Process </a:t>
            </a:r>
          </a:p>
          <a:p>
            <a:pPr marL="1371600" lvl="2" indent="-457200">
              <a:spcBef>
                <a:spcPts val="600"/>
              </a:spcBef>
              <a:buFont typeface="Arial" pitchFamily="34" charset="0"/>
              <a:buChar char="•"/>
            </a:pPr>
            <a:r>
              <a:rPr lang="en-GB" altLang="en-US" sz="3200" dirty="0"/>
              <a:t>Install and use Pollutant Database</a:t>
            </a:r>
          </a:p>
          <a:p>
            <a:pPr marL="1371600" lvl="2" indent="-457200">
              <a:spcBef>
                <a:spcPts val="600"/>
              </a:spcBef>
              <a:buFont typeface="Arial" pitchFamily="34" charset="0"/>
              <a:buChar char="•"/>
            </a:pPr>
            <a:r>
              <a:rPr lang="en-GB" altLang="en-US" sz="3200" dirty="0"/>
              <a:t>Evaluate Prioritisation Results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Complete Risk assessment Exercise</a:t>
            </a:r>
          </a:p>
          <a:p>
            <a:pPr marL="1371600" lvl="2" indent="-457200">
              <a:spcBef>
                <a:spcPts val="600"/>
              </a:spcBef>
              <a:buFont typeface="Arial" pitchFamily="34" charset="0"/>
              <a:buChar char="•"/>
            </a:pPr>
            <a:r>
              <a:rPr lang="en-GB" altLang="en-US" sz="3200" dirty="0"/>
              <a:t>Install Water Risk Assessment Tool (WRAT)</a:t>
            </a:r>
          </a:p>
          <a:p>
            <a:pPr marL="1371600" lvl="2" indent="-457200">
              <a:spcBef>
                <a:spcPts val="600"/>
              </a:spcBef>
              <a:buFont typeface="Arial" pitchFamily="34" charset="0"/>
              <a:buChar char="•"/>
            </a:pPr>
            <a:r>
              <a:rPr lang="en-GB" altLang="en-US" sz="3200" dirty="0"/>
              <a:t>Import and analyse test data sets</a:t>
            </a:r>
          </a:p>
          <a:p>
            <a:pPr marL="1371600" lvl="2" indent="-457200">
              <a:spcBef>
                <a:spcPts val="600"/>
              </a:spcBef>
              <a:buFont typeface="Arial" pitchFamily="34" charset="0"/>
              <a:buChar char="•"/>
            </a:pPr>
            <a:r>
              <a:rPr lang="en-GB" altLang="en-US" sz="3200" dirty="0"/>
              <a:t>Evaluate Results</a:t>
            </a: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3492068" y="0"/>
            <a:ext cx="19478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3600" dirty="0"/>
              <a:t>Aims</a:t>
            </a:r>
          </a:p>
        </p:txBody>
      </p:sp>
    </p:spTree>
    <p:extLst>
      <p:ext uri="{BB962C8B-B14F-4D97-AF65-F5344CB8AC3E}">
        <p14:creationId xmlns:p14="http://schemas.microsoft.com/office/powerpoint/2010/main" val="335146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120073" y="0"/>
            <a:ext cx="8340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altLang="en-US" sz="4400" dirty="0"/>
              <a:t>Task 3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397754-5D6F-46E8-B1BB-4D80BC5E7CBF}"/>
              </a:ext>
            </a:extLst>
          </p:cNvPr>
          <p:cNvSpPr/>
          <p:nvPr/>
        </p:nvSpPr>
        <p:spPr>
          <a:xfrm>
            <a:off x="249381" y="917223"/>
            <a:ext cx="735214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Download the Water RAT tool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Use the tool to assess the monitoring data provided.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Evaluate your results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10 minutes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GB" altLang="en-US" sz="28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B88DCEB-0D46-415D-A0F5-1C79748AAA87}"/>
              </a:ext>
            </a:extLst>
          </p:cNvPr>
          <p:cNvSpPr/>
          <p:nvPr/>
        </p:nvSpPr>
        <p:spPr>
          <a:xfrm>
            <a:off x="120073" y="4210432"/>
            <a:ext cx="90266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200" b="1" dirty="0"/>
              <a:t>Download from </a:t>
            </a:r>
            <a:r>
              <a:rPr lang="pt-PT" sz="2200" b="1" dirty="0">
                <a:solidFill>
                  <a:srgbClr val="FF0000"/>
                </a:solidFill>
                <a:hlinkClick r:id="rId2"/>
              </a:rPr>
              <a:t>http://www.hazrunoff.eu/detecting-sensing-and-sampling/</a:t>
            </a:r>
            <a:r>
              <a:rPr lang="pt-PT" sz="2200" b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9334866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WRAT instructional presentation">
            <a:hlinkClick r:id="" action="ppaction://media"/>
            <a:extLst>
              <a:ext uri="{FF2B5EF4-FFF2-40B4-BE49-F238E27FC236}">
                <a16:creationId xmlns:a16="http://schemas.microsoft.com/office/drawing/2014/main" id="{5261FE26-A4B8-495C-93CD-1B76A6D085A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846" y="43384"/>
            <a:ext cx="9028308" cy="677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47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2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359782" y="60847"/>
            <a:ext cx="857986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altLang="en-US" sz="4400" dirty="0"/>
              <a:t>ENDEX / Final Remarks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92C4C01-F8EC-460F-8F48-077049E1D7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13" t="23299" r="20255" b="6983"/>
          <a:stretch/>
        </p:blipFill>
        <p:spPr>
          <a:xfrm>
            <a:off x="5778793" y="1948874"/>
            <a:ext cx="3218297" cy="36968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C52A453-C0F7-4CF9-8DBC-929F327624B7}"/>
              </a:ext>
            </a:extLst>
          </p:cNvPr>
          <p:cNvSpPr/>
          <p:nvPr/>
        </p:nvSpPr>
        <p:spPr>
          <a:xfrm>
            <a:off x="359782" y="878202"/>
            <a:ext cx="842443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Advise tactical and strategic management &amp; co-ordination groups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6D2821-C45B-48B5-9892-30F3908638CF}"/>
              </a:ext>
            </a:extLst>
          </p:cNvPr>
          <p:cNvSpPr/>
          <p:nvPr/>
        </p:nvSpPr>
        <p:spPr>
          <a:xfrm>
            <a:off x="230038" y="1847878"/>
            <a:ext cx="5548755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3" lvl="1">
              <a:spcBef>
                <a:spcPts val="600"/>
              </a:spcBef>
            </a:pPr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“Peace-time”</a:t>
            </a:r>
          </a:p>
          <a:p>
            <a:pPr marL="360363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Prioritise Potential Hazards</a:t>
            </a:r>
          </a:p>
          <a:p>
            <a:pPr marL="360363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areas to study in depth / monitor</a:t>
            </a:r>
          </a:p>
          <a:p>
            <a:pPr marL="17463" lvl="1">
              <a:spcBef>
                <a:spcPts val="600"/>
              </a:spcBef>
            </a:pPr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Incident</a:t>
            </a:r>
          </a:p>
          <a:p>
            <a:pPr marL="474663" lvl="1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 Immediate risks</a:t>
            </a:r>
          </a:p>
          <a:p>
            <a:pPr marL="474663" lvl="1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 response</a:t>
            </a:r>
          </a:p>
          <a:p>
            <a:pPr marL="474663" lvl="1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Aid warning and informing</a:t>
            </a:r>
          </a:p>
          <a:p>
            <a:pPr marL="474663" lvl="1" indent="-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 Longer term issues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4392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066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77788" y="901700"/>
            <a:ext cx="7392844" cy="6463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Concerns have been raised about potential pollution hazards associated with a stretch of river in your area, where erosion and flooding have been occurring.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Having limited resources you cannot cover every potential eventuality so have been asked to identify priority pollutants that may pose a hazard to health or the environment.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GB" altLang="en-US" sz="3200" dirty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altLang="en-US" sz="3200" dirty="0"/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480291" y="112713"/>
            <a:ext cx="8340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altLang="en-US" sz="4400" dirty="0"/>
              <a:t>Hazard Prioritisation Exercise</a:t>
            </a:r>
          </a:p>
        </p:txBody>
      </p:sp>
      <p:pic>
        <p:nvPicPr>
          <p:cNvPr id="3" name="Graphic 2" descr="Classroom">
            <a:extLst>
              <a:ext uri="{FF2B5EF4-FFF2-40B4-BE49-F238E27FC236}">
                <a16:creationId xmlns:a16="http://schemas.microsoft.com/office/drawing/2014/main" id="{65A513DC-40D4-47EB-851A-81E2C2339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56582" y="901700"/>
            <a:ext cx="1839913" cy="2488024"/>
          </a:xfrm>
          <a:prstGeom prst="rect">
            <a:avLst/>
          </a:prstGeom>
        </p:spPr>
      </p:pic>
      <p:pic>
        <p:nvPicPr>
          <p:cNvPr id="5" name="Graphic 4" descr="Beaker">
            <a:extLst>
              <a:ext uri="{FF2B5EF4-FFF2-40B4-BE49-F238E27FC236}">
                <a16:creationId xmlns:a16="http://schemas.microsoft.com/office/drawing/2014/main" id="{1962973E-B20A-473B-8533-A379F278A9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470631" y="3677658"/>
            <a:ext cx="1595582" cy="1595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302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120073" y="0"/>
            <a:ext cx="8340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altLang="en-US" sz="4400" dirty="0"/>
              <a:t>Hazard Prioritisation Exercise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397754-5D6F-46E8-B1BB-4D80BC5E7CBF}"/>
              </a:ext>
            </a:extLst>
          </p:cNvPr>
          <p:cNvSpPr/>
          <p:nvPr/>
        </p:nvSpPr>
        <p:spPr>
          <a:xfrm>
            <a:off x="230910" y="1066881"/>
            <a:ext cx="5135418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You have heard of a project called </a:t>
            </a:r>
            <a:r>
              <a:rPr lang="en-GB" altLang="en-US" sz="2800" dirty="0" err="1"/>
              <a:t>Hazrunoff</a:t>
            </a:r>
            <a:r>
              <a:rPr lang="en-GB" altLang="en-US" sz="2800" dirty="0"/>
              <a:t>, which has many tools to help you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You download the prioritisation tool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>
                <a:hlinkClick r:id="rId2"/>
              </a:rPr>
              <a:t>http://www.hazrunoff.eu/planning-training-and-exercising-for-response/</a:t>
            </a:r>
            <a:r>
              <a:rPr lang="en-GB" altLang="en-US" sz="2800" dirty="0"/>
              <a:t> 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0B9F34A-EEED-4AD8-911C-40A0244319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57808" y="984206"/>
            <a:ext cx="2571749" cy="3449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ED50761D-F655-427C-990C-A9EDF347A7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24234" y="2739066"/>
            <a:ext cx="1946949" cy="26868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0285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120073" y="0"/>
            <a:ext cx="8340436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GB" altLang="en-US" sz="4400" dirty="0"/>
              <a:t>Task 1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397754-5D6F-46E8-B1BB-4D80BC5E7CBF}"/>
              </a:ext>
            </a:extLst>
          </p:cNvPr>
          <p:cNvSpPr/>
          <p:nvPr/>
        </p:nvSpPr>
        <p:spPr>
          <a:xfrm>
            <a:off x="221672" y="769441"/>
            <a:ext cx="7352145" cy="1538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Following the framework what are the key initial steps you should undertake ?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5 minutes group discussion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22C0E5-A694-475A-854F-603941A9D88F}"/>
              </a:ext>
            </a:extLst>
          </p:cNvPr>
          <p:cNvSpPr/>
          <p:nvPr/>
        </p:nvSpPr>
        <p:spPr>
          <a:xfrm>
            <a:off x="221672" y="2533740"/>
            <a:ext cx="7352145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Scoping of your area </a:t>
            </a:r>
          </a:p>
          <a:p>
            <a:pPr marL="1371600" lvl="2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Area of concern </a:t>
            </a:r>
          </a:p>
          <a:p>
            <a:pPr marL="1371600" lvl="2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5 m contour line</a:t>
            </a:r>
          </a:p>
          <a:p>
            <a:pPr marL="895350" lvl="2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Sources of pollution</a:t>
            </a:r>
          </a:p>
          <a:p>
            <a:pPr marL="895350" lvl="2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2800" dirty="0"/>
              <a:t>Potential receptors</a:t>
            </a:r>
          </a:p>
          <a:p>
            <a:pPr marL="914400" lvl="1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en-GB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877895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23165"/>
          </a:xfrm>
        </p:spPr>
        <p:txBody>
          <a:bodyPr/>
          <a:lstStyle/>
          <a:p>
            <a:r>
              <a:rPr lang="en-GB" dirty="0"/>
              <a:t>Scoping – 5m Contour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493066E-CFBB-4A2B-9D8C-7EA8615149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21" t="20865" r="5859" b="10898"/>
          <a:stretch/>
        </p:blipFill>
        <p:spPr>
          <a:xfrm>
            <a:off x="628650" y="1080654"/>
            <a:ext cx="8075935" cy="4304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696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623165"/>
          </a:xfrm>
        </p:spPr>
        <p:txBody>
          <a:bodyPr/>
          <a:lstStyle/>
          <a:p>
            <a:r>
              <a:rPr lang="en-GB" dirty="0"/>
              <a:t>Scoping – Study Area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C052DAB-E68C-4CA8-A85B-7D2A160072C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233" t="20146" r="2727" b="11077"/>
          <a:stretch/>
        </p:blipFill>
        <p:spPr>
          <a:xfrm>
            <a:off x="711200" y="1228437"/>
            <a:ext cx="8007636" cy="418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132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40347AC6-4B7F-4B1B-B08E-9594C753B7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26" t="26611" r="82222" b="42682"/>
          <a:stretch/>
        </p:blipFill>
        <p:spPr>
          <a:xfrm>
            <a:off x="0" y="988292"/>
            <a:ext cx="2462418" cy="226290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" y="175346"/>
            <a:ext cx="7886700" cy="623165"/>
          </a:xfrm>
        </p:spPr>
        <p:txBody>
          <a:bodyPr/>
          <a:lstStyle/>
          <a:p>
            <a:r>
              <a:rPr lang="en-GB" dirty="0"/>
              <a:t>Source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E293EB-477C-4048-9183-3C023D3AE8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954" t="22121" r="14440" b="17004"/>
          <a:stretch/>
        </p:blipFill>
        <p:spPr>
          <a:xfrm>
            <a:off x="1840929" y="988292"/>
            <a:ext cx="7057153" cy="4775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9799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62820-14A8-477F-A4F8-270476A73C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934" y="175346"/>
            <a:ext cx="7886700" cy="623165"/>
          </a:xfrm>
        </p:spPr>
        <p:txBody>
          <a:bodyPr/>
          <a:lstStyle/>
          <a:p>
            <a:r>
              <a:rPr lang="en-GB" dirty="0"/>
              <a:t>Source - Historical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85920F5-BC64-4DE6-AAA7-15A308E935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7" t="5105" b="1561"/>
          <a:stretch/>
        </p:blipFill>
        <p:spPr>
          <a:xfrm>
            <a:off x="350982" y="900257"/>
            <a:ext cx="8442036" cy="449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0368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2240</TotalTime>
  <Words>428</Words>
  <Application>Microsoft Office PowerPoint</Application>
  <PresentationFormat>On-screen Show (4:3)</PresentationFormat>
  <Paragraphs>98</Paragraphs>
  <Slides>23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Scoping – 5m Contour</vt:lpstr>
      <vt:lpstr>Scoping – Study Area</vt:lpstr>
      <vt:lpstr>Source</vt:lpstr>
      <vt:lpstr>Source - Historical</vt:lpstr>
      <vt:lpstr>Source - Historical</vt:lpstr>
      <vt:lpstr>Receptors</vt:lpstr>
      <vt:lpstr>Pollutants</vt:lpstr>
      <vt:lpstr>Summary Table</vt:lpstr>
      <vt:lpstr>Summary Table</vt:lpstr>
      <vt:lpstr>PowerPoint Presentation</vt:lpstr>
      <vt:lpstr>Prioritisation</vt:lpstr>
      <vt:lpstr>Benzene, PAH, Metals, Ammonia</vt:lpstr>
      <vt:lpstr>PowerPoint Presentation</vt:lpstr>
      <vt:lpstr>Continuous Monitors installed for priority pollutants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Iago López Vicente</dc:creator>
  <cp:lastModifiedBy>Paul Harold</cp:lastModifiedBy>
  <cp:revision>246</cp:revision>
  <dcterms:created xsi:type="dcterms:W3CDTF">2018-04-13T10:34:31Z</dcterms:created>
  <dcterms:modified xsi:type="dcterms:W3CDTF">2020-01-23T14:30:38Z</dcterms:modified>
</cp:coreProperties>
</file>